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9" r:id="rId2"/>
    <p:sldId id="256" r:id="rId3"/>
    <p:sldId id="275" r:id="rId4"/>
    <p:sldId id="276" r:id="rId5"/>
    <p:sldId id="277" r:id="rId6"/>
    <p:sldId id="259" r:id="rId7"/>
    <p:sldId id="270" r:id="rId8"/>
    <p:sldId id="271" r:id="rId9"/>
    <p:sldId id="272" r:id="rId10"/>
    <p:sldId id="297" r:id="rId11"/>
    <p:sldId id="278" r:id="rId12"/>
    <p:sldId id="257" r:id="rId13"/>
    <p:sldId id="286" r:id="rId14"/>
    <p:sldId id="294" r:id="rId15"/>
    <p:sldId id="295" r:id="rId16"/>
    <p:sldId id="296" r:id="rId17"/>
    <p:sldId id="280" r:id="rId18"/>
    <p:sldId id="287" r:id="rId19"/>
    <p:sldId id="292" r:id="rId20"/>
    <p:sldId id="291" r:id="rId21"/>
    <p:sldId id="293" r:id="rId22"/>
    <p:sldId id="288" r:id="rId23"/>
    <p:sldId id="290" r:id="rId24"/>
    <p:sldId id="289" r:id="rId25"/>
    <p:sldId id="274" r:id="rId26"/>
    <p:sldId id="283" r:id="rId27"/>
    <p:sldId id="282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435"/>
    <a:srgbClr val="26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36" y="1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C7EFD-546D-DB4F-B900-E62B54BB7779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E9B2B-1ACF-BC49-8875-F5B6FF47C7D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407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38B43-F2DA-2443-81EF-669B360B43FA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0812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E9B2B-1ACF-BC49-8875-F5B6FF47C7DA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083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34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110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614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582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67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490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370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7784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088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07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2066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0429-998E-0049-973D-A7E1880910C4}" type="datetimeFigureOut">
              <a:rPr lang="en-US" smtClean="0"/>
              <a:t>07/07/2014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20A76-BD2C-D14E-8D1D-1529E0D7493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878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Relationship Id="rId9" Type="http://schemas.openxmlformats.org/officeDocument/2006/relationships/image" Target="../media/image22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05180" y="5386755"/>
            <a:ext cx="4479660" cy="147124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06365"/>
            <a:ext cx="9144000" cy="1752600"/>
          </a:xfrm>
          <a:noFill/>
        </p:spPr>
        <p:txBody>
          <a:bodyPr>
            <a:normAutofit/>
          </a:bodyPr>
          <a:lstStyle/>
          <a:p>
            <a:r>
              <a:rPr lang="en-IE" dirty="0" smtClean="0">
                <a:solidFill>
                  <a:srgbClr val="26ADE4"/>
                </a:solidFill>
              </a:rPr>
              <a:t>Energetics and the evolution </a:t>
            </a:r>
          </a:p>
          <a:p>
            <a:r>
              <a:rPr lang="en-IE" dirty="0" smtClean="0">
                <a:solidFill>
                  <a:srgbClr val="26ADE4"/>
                </a:solidFill>
              </a:rPr>
              <a:t>of extream body size</a:t>
            </a:r>
            <a:endParaRPr lang="en-IE" dirty="0">
              <a:solidFill>
                <a:srgbClr val="26ADE4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" y="349419"/>
            <a:ext cx="9143999" cy="1470025"/>
          </a:xfrm>
        </p:spPr>
        <p:txBody>
          <a:bodyPr>
            <a:normAutofit/>
          </a:bodyPr>
          <a:lstStyle/>
          <a:p>
            <a:r>
              <a:rPr lang="en-IE" sz="7200" dirty="0" smtClean="0">
                <a:solidFill>
                  <a:srgbClr val="F27435"/>
                </a:solidFill>
                <a:latin typeface="Allerton"/>
                <a:cs typeface="Allerton"/>
              </a:rPr>
              <a:t>A tail of two extremes</a:t>
            </a:r>
            <a:endParaRPr lang="en-IE" sz="72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5345693" y="8244661"/>
            <a:ext cx="7694400" cy="2380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894" flipH="1">
            <a:off x="-3809548" y="5752164"/>
            <a:ext cx="6682891" cy="1293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143675" y="2904614"/>
            <a:ext cx="1699002" cy="5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35541" y="4362580"/>
            <a:ext cx="3486646" cy="11451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894" flipH="1">
            <a:off x="-2981265" y="4648867"/>
            <a:ext cx="5161602" cy="9991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894" flipH="1">
            <a:off x="-2341838" y="3580786"/>
            <a:ext cx="3588531" cy="79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1894" flipH="1">
            <a:off x="-2155977" y="2885537"/>
            <a:ext cx="3073582" cy="5949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80837" y="3613680"/>
            <a:ext cx="2131616" cy="7000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72932" y="7390964"/>
            <a:ext cx="2308458" cy="11092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1005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3" descr="TR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332" y="1055340"/>
            <a:ext cx="9551092" cy="565618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378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7200" dirty="0" smtClean="0">
                <a:solidFill>
                  <a:srgbClr val="F27435"/>
                </a:solidFill>
                <a:latin typeface="Allerton"/>
                <a:cs typeface="Allerton"/>
              </a:rPr>
              <a:t>Theropods and scavaging</a:t>
            </a:r>
            <a:endParaRPr lang="en-IE" sz="72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8863623" y="3544953"/>
            <a:ext cx="7204634" cy="1752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dirty="0" smtClean="0">
                <a:solidFill>
                  <a:srgbClr val="26ADE4"/>
                </a:solidFill>
                <a:latin typeface="Allerton"/>
                <a:cs typeface="Allerton"/>
              </a:rPr>
              <a:t>Extrinsic mortality and longevity in flying, digging and climbing endotherms </a:t>
            </a:r>
            <a:endParaRPr lang="en-US" dirty="0" smtClean="0">
              <a:solidFill>
                <a:srgbClr val="26ADE4"/>
              </a:solidFill>
              <a:latin typeface="Allerton"/>
              <a:cs typeface="Allerton"/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498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09" y="2310993"/>
            <a:ext cx="3757660" cy="1379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33" y="4022183"/>
            <a:ext cx="2318170" cy="796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11" y="5097164"/>
            <a:ext cx="1828752" cy="589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636" y="5942870"/>
            <a:ext cx="1719849" cy="584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923"/>
            <a:ext cx="4242333" cy="20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5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4" r="38345"/>
          <a:stretch/>
        </p:blipFill>
        <p:spPr>
          <a:xfrm>
            <a:off x="-945883" y="5641753"/>
            <a:ext cx="5438007" cy="123388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764" y="6051740"/>
            <a:ext cx="4811393" cy="863600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583959" y="378379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Scavanger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55315" y="8144782"/>
            <a:ext cx="14882813" cy="10629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914030" y="5774695"/>
            <a:ext cx="2872045" cy="1051107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-106814" y="359705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Predator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09255" y="947044"/>
            <a:ext cx="0" cy="5910956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767" y="5865919"/>
            <a:ext cx="1763539" cy="1209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69436" y="6254928"/>
            <a:ext cx="1360803" cy="6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4" r="38345"/>
          <a:stretch/>
        </p:blipFill>
        <p:spPr>
          <a:xfrm>
            <a:off x="-945883" y="5641753"/>
            <a:ext cx="5438007" cy="123388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764" y="6051740"/>
            <a:ext cx="4811393" cy="863600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583959" y="378379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Scavanger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55315" y="8144782"/>
            <a:ext cx="14882813" cy="106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82828">
            <a:off x="6874703" y="2284593"/>
            <a:ext cx="2030313" cy="1543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914030" y="5774695"/>
            <a:ext cx="2872045" cy="1051107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-106814" y="359705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Predator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09255" y="947044"/>
            <a:ext cx="0" cy="5910956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767" y="5865919"/>
            <a:ext cx="1763539" cy="1209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769436" y="6254928"/>
            <a:ext cx="1360803" cy="6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4" r="38345"/>
          <a:stretch/>
        </p:blipFill>
        <p:spPr>
          <a:xfrm>
            <a:off x="-945883" y="5641753"/>
            <a:ext cx="5438007" cy="123388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764" y="6051740"/>
            <a:ext cx="4811393" cy="863600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583959" y="378379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Scavanger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55315" y="8144782"/>
            <a:ext cx="14882813" cy="106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82828">
            <a:off x="6874703" y="2284593"/>
            <a:ext cx="2030313" cy="1543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914030" y="5774695"/>
            <a:ext cx="2872045" cy="10511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400" y="2373924"/>
            <a:ext cx="2132541" cy="1234629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-106814" y="359705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Predator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09255" y="947044"/>
            <a:ext cx="0" cy="5910956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767" y="5865919"/>
            <a:ext cx="1763539" cy="1209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769436" y="6254928"/>
            <a:ext cx="1360803" cy="6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5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4" r="38345"/>
          <a:stretch/>
        </p:blipFill>
        <p:spPr>
          <a:xfrm>
            <a:off x="-945883" y="5641753"/>
            <a:ext cx="5438007" cy="123388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764" y="6051740"/>
            <a:ext cx="4811393" cy="863600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>
          <a:xfrm>
            <a:off x="4583959" y="378379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Scavanger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55315" y="8144782"/>
            <a:ext cx="14882813" cy="106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82828">
            <a:off x="6874703" y="2284593"/>
            <a:ext cx="2030313" cy="1543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914030" y="5774695"/>
            <a:ext cx="2872045" cy="10511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400" y="2373924"/>
            <a:ext cx="2132541" cy="1234629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-106814" y="359705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Predator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09255" y="947044"/>
            <a:ext cx="0" cy="5910956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7767" y="5865919"/>
            <a:ext cx="1763539" cy="12094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850" y="1829730"/>
            <a:ext cx="1556793" cy="233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769436" y="6254928"/>
            <a:ext cx="1360803" cy="6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15820" y="2928269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133319" y="577355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301379" y="3228577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2321329"/>
            <a:ext cx="6732896" cy="863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67" y="1769889"/>
            <a:ext cx="3757660" cy="1379766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363846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15820" y="2928269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133319" y="577355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301379" y="3228577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60" y="4377479"/>
            <a:ext cx="3757660" cy="13797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44" y="2245129"/>
            <a:ext cx="6732896" cy="9398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30240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15820" y="2928269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133319" y="577355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301379" y="3228577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2321329"/>
            <a:ext cx="6732896" cy="86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96090" y="2384193"/>
            <a:ext cx="1333675" cy="864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25066">
            <a:off x="6096030" y="960064"/>
            <a:ext cx="1753656" cy="1065209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1134787" y="0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 smtClean="0">
                <a:solidFill>
                  <a:srgbClr val="F27435"/>
                </a:solidFill>
                <a:latin typeface="Allerton"/>
                <a:cs typeface="Allerton"/>
              </a:rPr>
              <a:t>Obligate</a:t>
            </a:r>
            <a:endParaRPr lang="en-IE" sz="48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35929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833440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7200" dirty="0" smtClean="0">
                <a:solidFill>
                  <a:srgbClr val="F27435"/>
                </a:solidFill>
                <a:latin typeface="Allerton"/>
                <a:cs typeface="Allerton"/>
              </a:rPr>
              <a:t>What I do</a:t>
            </a:r>
            <a:endParaRPr lang="en-IE" sz="72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057037" y="3137464"/>
            <a:ext cx="7204634" cy="1752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>
                <a:solidFill>
                  <a:srgbClr val="26ADE4"/>
                </a:solidFill>
              </a:rPr>
              <a:t>Scaling in Species interactions</a:t>
            </a:r>
            <a:endParaRPr lang="en-IE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15820" y="2928269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133319" y="577355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301379" y="3228577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2321329"/>
            <a:ext cx="6732896" cy="863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10" y="2240606"/>
            <a:ext cx="1243583" cy="954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04506" y="2454985"/>
            <a:ext cx="1035819" cy="740168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14576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15820" y="2928269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-133319" y="577355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301379" y="3228577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2321329"/>
            <a:ext cx="6732896" cy="863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10" y="4734514"/>
            <a:ext cx="1243583" cy="954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21215" y="3554987"/>
            <a:ext cx="1035819" cy="740168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1134787" y="0"/>
            <a:ext cx="4560041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4800" dirty="0">
                <a:solidFill>
                  <a:srgbClr val="F27435"/>
                </a:solidFill>
                <a:latin typeface="Allerton"/>
                <a:cs typeface="Allerton"/>
              </a:rPr>
              <a:t>Facultative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286571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0"/>
          <p:cNvCxnSpPr/>
          <p:nvPr/>
        </p:nvCxnSpPr>
        <p:spPr>
          <a:xfrm flipV="1">
            <a:off x="-5477469" y="1954053"/>
            <a:ext cx="13505468" cy="8129490"/>
          </a:xfrm>
          <a:prstGeom prst="curvedConnector3">
            <a:avLst>
              <a:gd name="adj1" fmla="val 50000"/>
            </a:avLst>
          </a:prstGeom>
          <a:ln w="57150" cap="flat" cmpd="sng">
            <a:solidFill>
              <a:srgbClr val="F27435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680871" y="5804005"/>
            <a:ext cx="856687" cy="5468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284185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825973" y="5834323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88794" y="1310991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234745" y="1640874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657439"/>
            <a:ext cx="6732896" cy="939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50242" r="564"/>
          <a:stretch/>
        </p:blipFill>
        <p:spPr>
          <a:xfrm>
            <a:off x="4716000" y="733639"/>
            <a:ext cx="3312000" cy="863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012" y="217473"/>
            <a:ext cx="3757660" cy="137976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 rot="16200000">
            <a:off x="207935" y="5850794"/>
            <a:ext cx="1221664" cy="2014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78379" y="5714762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326328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284185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825973" y="5834323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88794" y="1310991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234745" y="1640874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657439"/>
            <a:ext cx="6732896" cy="939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50242" r="564"/>
          <a:stretch/>
        </p:blipFill>
        <p:spPr>
          <a:xfrm>
            <a:off x="4716000" y="733639"/>
            <a:ext cx="3312000" cy="863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012" y="217473"/>
            <a:ext cx="3757660" cy="137976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89213" y="2339858"/>
            <a:ext cx="6390381" cy="2979806"/>
          </a:xfrm>
          <a:custGeom>
            <a:avLst/>
            <a:gdLst>
              <a:gd name="connsiteX0" fmla="*/ 0 w 6390381"/>
              <a:gd name="connsiteY0" fmla="*/ 2582816 h 2979806"/>
              <a:gd name="connsiteX1" fmla="*/ 2341817 w 6390381"/>
              <a:gd name="connsiteY1" fmla="*/ 2382 h 2979806"/>
              <a:gd name="connsiteX2" fmla="*/ 6390381 w 6390381"/>
              <a:gd name="connsiteY2" fmla="*/ 2979806 h 297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0381" h="2979806">
                <a:moveTo>
                  <a:pt x="0" y="2582816"/>
                </a:moveTo>
                <a:cubicBezTo>
                  <a:pt x="638377" y="1259516"/>
                  <a:pt x="1276754" y="-63783"/>
                  <a:pt x="2341817" y="2382"/>
                </a:cubicBezTo>
                <a:cubicBezTo>
                  <a:pt x="3406880" y="68547"/>
                  <a:pt x="6390381" y="2979806"/>
                  <a:pt x="6390381" y="2979806"/>
                </a:cubicBezTo>
              </a:path>
            </a:pathLst>
          </a:custGeom>
          <a:ln w="57150" cmpd="sng">
            <a:solidFill>
              <a:srgbClr val="F27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8379" y="5714762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147989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urved Connector 10"/>
          <p:cNvCxnSpPr/>
          <p:nvPr/>
        </p:nvCxnSpPr>
        <p:spPr>
          <a:xfrm rot="10800000">
            <a:off x="747708" y="2377466"/>
            <a:ext cx="12419751" cy="7653104"/>
          </a:xfrm>
          <a:prstGeom prst="curvedConnector3">
            <a:avLst>
              <a:gd name="adj1" fmla="val 44888"/>
            </a:avLst>
          </a:prstGeom>
          <a:ln w="57150" cap="flat" cmpd="sng">
            <a:solidFill>
              <a:srgbClr val="F27435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284185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825973" y="5834323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88794" y="1310991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 rot="16200000">
            <a:off x="-437062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(KiloJoules)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234745" y="1640874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4" y="657439"/>
            <a:ext cx="6732896" cy="939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50242" r="564"/>
          <a:stretch/>
        </p:blipFill>
        <p:spPr>
          <a:xfrm>
            <a:off x="4716000" y="733639"/>
            <a:ext cx="3312000" cy="863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012" y="217473"/>
            <a:ext cx="3757660" cy="137976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6200000">
            <a:off x="7392642" y="6236370"/>
            <a:ext cx="1221664" cy="2014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8379" y="5714762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332314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51" y="483479"/>
            <a:ext cx="8365732" cy="61348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42426" y="5782195"/>
            <a:ext cx="705119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28921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1403556" y="1099207"/>
            <a:ext cx="7786394" cy="4627940"/>
          </a:xfrm>
          <a:custGeom>
            <a:avLst/>
            <a:gdLst>
              <a:gd name="connsiteX0" fmla="*/ 0 w 7786394"/>
              <a:gd name="connsiteY0" fmla="*/ 4499156 h 4627940"/>
              <a:gd name="connsiteX1" fmla="*/ 2389387 w 7786394"/>
              <a:gd name="connsiteY1" fmla="*/ 4148213 h 4627940"/>
              <a:gd name="connsiteX2" fmla="*/ 4594975 w 7786394"/>
              <a:gd name="connsiteY2" fmla="*/ 605366 h 4627940"/>
              <a:gd name="connsiteX3" fmla="*/ 7786394 w 7786394"/>
              <a:gd name="connsiteY3" fmla="*/ 3750 h 4627940"/>
              <a:gd name="connsiteX4" fmla="*/ 7786394 w 7786394"/>
              <a:gd name="connsiteY4" fmla="*/ 3750 h 462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6394" h="4627940">
                <a:moveTo>
                  <a:pt x="0" y="4499156"/>
                </a:moveTo>
                <a:cubicBezTo>
                  <a:pt x="811779" y="4648167"/>
                  <a:pt x="1623558" y="4797178"/>
                  <a:pt x="2389387" y="4148213"/>
                </a:cubicBezTo>
                <a:cubicBezTo>
                  <a:pt x="3155216" y="3499248"/>
                  <a:pt x="3695474" y="1296110"/>
                  <a:pt x="4594975" y="605366"/>
                </a:cubicBezTo>
                <a:cubicBezTo>
                  <a:pt x="5494476" y="-85378"/>
                  <a:pt x="7786394" y="3750"/>
                  <a:pt x="7786394" y="3750"/>
                </a:cubicBezTo>
                <a:lnTo>
                  <a:pt x="7786394" y="3750"/>
                </a:lnTo>
              </a:path>
            </a:pathLst>
          </a:custGeom>
          <a:ln>
            <a:solidFill>
              <a:srgbClr val="F27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0" idx="0"/>
          </p:cNvCxnSpPr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585605" y="5720426"/>
            <a:ext cx="770259" cy="6721"/>
          </a:xfrm>
          <a:prstGeom prst="line">
            <a:avLst/>
          </a:prstGeom>
          <a:ln>
            <a:solidFill>
              <a:srgbClr val="F274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Freeform 47"/>
          <p:cNvSpPr/>
          <p:nvPr/>
        </p:nvSpPr>
        <p:spPr>
          <a:xfrm>
            <a:off x="1517018" y="4264289"/>
            <a:ext cx="6914778" cy="1398523"/>
          </a:xfrm>
          <a:custGeom>
            <a:avLst/>
            <a:gdLst>
              <a:gd name="connsiteX0" fmla="*/ 6914778 w 6914778"/>
              <a:gd name="connsiteY0" fmla="*/ 75436 h 1398523"/>
              <a:gd name="connsiteX1" fmla="*/ 4268817 w 6914778"/>
              <a:gd name="connsiteY1" fmla="*/ 110719 h 1398523"/>
              <a:gd name="connsiteX2" fmla="*/ 1622856 w 6914778"/>
              <a:gd name="connsiteY2" fmla="*/ 1133906 h 1398523"/>
              <a:gd name="connsiteX3" fmla="*/ 0 w 6914778"/>
              <a:gd name="connsiteY3" fmla="*/ 1398523 h 139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4778" h="1398523">
                <a:moveTo>
                  <a:pt x="6914778" y="75436"/>
                </a:moveTo>
                <a:cubicBezTo>
                  <a:pt x="6032791" y="4871"/>
                  <a:pt x="5150804" y="-65693"/>
                  <a:pt x="4268817" y="110719"/>
                </a:cubicBezTo>
                <a:cubicBezTo>
                  <a:pt x="3386830" y="287131"/>
                  <a:pt x="2334325" y="919272"/>
                  <a:pt x="1622856" y="1133906"/>
                </a:cubicBezTo>
                <a:cubicBezTo>
                  <a:pt x="911386" y="1348540"/>
                  <a:pt x="0" y="1398523"/>
                  <a:pt x="0" y="1398523"/>
                </a:cubicBezTo>
              </a:path>
            </a:pathLst>
          </a:custGeom>
          <a:ln>
            <a:solidFill>
              <a:srgbClr val="26ADE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1" name="Rectangle 50"/>
          <p:cNvSpPr/>
          <p:nvPr/>
        </p:nvSpPr>
        <p:spPr>
          <a:xfrm>
            <a:off x="7899587" y="601312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2" name="Rectangle 51"/>
          <p:cNvSpPr/>
          <p:nvPr/>
        </p:nvSpPr>
        <p:spPr>
          <a:xfrm>
            <a:off x="4230521" y="5082624"/>
            <a:ext cx="3669066" cy="497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5088511" y="4674906"/>
            <a:ext cx="3669066" cy="6306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21" y="1221659"/>
            <a:ext cx="4013550" cy="13416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88511" y="3304069"/>
            <a:ext cx="2231368" cy="837228"/>
          </a:xfrm>
          <a:prstGeom prst="rect">
            <a:avLst/>
          </a:prstGeom>
        </p:spPr>
      </p:pic>
      <p:sp>
        <p:nvSpPr>
          <p:cNvPr id="63" name="Title 1"/>
          <p:cNvSpPr txBox="1">
            <a:spLocks/>
          </p:cNvSpPr>
          <p:nvPr/>
        </p:nvSpPr>
        <p:spPr>
          <a:xfrm>
            <a:off x="-133319" y="5416010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Age (yrs)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-238450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</a:t>
            </a:r>
          </a:p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135" y="4763111"/>
            <a:ext cx="1691011" cy="800191"/>
          </a:xfrm>
          <a:prstGeom prst="rect">
            <a:avLst/>
          </a:prstGeom>
        </p:spPr>
      </p:pic>
      <p:sp>
        <p:nvSpPr>
          <p:cNvPr id="68" name="Title 1"/>
          <p:cNvSpPr txBox="1">
            <a:spLocks/>
          </p:cNvSpPr>
          <p:nvPr/>
        </p:nvSpPr>
        <p:spPr>
          <a:xfrm>
            <a:off x="635034" y="5405239"/>
            <a:ext cx="388074" cy="7383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705550" y="581652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30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1265386" y="5840993"/>
            <a:ext cx="705119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69659" y="621628"/>
            <a:ext cx="0" cy="501545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2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2" y="256036"/>
            <a:ext cx="8153992" cy="64787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55474" y="64914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56366" y="5054862"/>
            <a:ext cx="1033095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-3x10^8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-152280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1600" dirty="0" smtClean="0">
                <a:solidFill>
                  <a:schemeClr val="bg1"/>
                </a:solidFill>
                <a:latin typeface="Allerton"/>
                <a:cs typeface="Allerton"/>
              </a:rPr>
              <a:t>(KJ/Day)</a:t>
            </a:r>
            <a:endParaRPr lang="en-IE" sz="16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982802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-133319" y="5691245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15077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2" y="256036"/>
            <a:ext cx="8153992" cy="64787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266101" y="954990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655474" y="64914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56366" y="5054862"/>
            <a:ext cx="1033095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-3x10^8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152280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1600" dirty="0" smtClean="0">
                <a:solidFill>
                  <a:schemeClr val="bg1"/>
                </a:solidFill>
                <a:latin typeface="Allerton"/>
                <a:cs typeface="Allerton"/>
              </a:rPr>
              <a:t>(KJ/Day)</a:t>
            </a:r>
            <a:endParaRPr lang="en-IE" sz="16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982802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133319" y="5691245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417772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56" y="1597101"/>
            <a:ext cx="1691011" cy="8001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52" y="256036"/>
            <a:ext cx="8153992" cy="64787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1042428" y="5782195"/>
            <a:ext cx="6954578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01379" y="869000"/>
            <a:ext cx="0" cy="501545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403556" y="5598363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99799" y="5591642"/>
            <a:ext cx="948550" cy="128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50929" y="5669757"/>
            <a:ext cx="597420" cy="6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937145" y="5818397"/>
            <a:ext cx="567361" cy="6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403556" y="5598363"/>
            <a:ext cx="234652" cy="45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604395" y="5591642"/>
            <a:ext cx="176596" cy="70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Rectangle 49"/>
          <p:cNvSpPr/>
          <p:nvPr/>
        </p:nvSpPr>
        <p:spPr>
          <a:xfrm>
            <a:off x="7267573" y="3837888"/>
            <a:ext cx="1711054" cy="995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3" name="Rectangle 52"/>
          <p:cNvSpPr/>
          <p:nvPr/>
        </p:nvSpPr>
        <p:spPr>
          <a:xfrm>
            <a:off x="1375132" y="5804005"/>
            <a:ext cx="6621874" cy="893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6" name="Rectangle 55"/>
          <p:cNvSpPr/>
          <p:nvPr/>
        </p:nvSpPr>
        <p:spPr>
          <a:xfrm rot="10150829" flipV="1">
            <a:off x="2656551" y="5526007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8" name="Rectangle 57"/>
          <p:cNvSpPr/>
          <p:nvPr/>
        </p:nvSpPr>
        <p:spPr>
          <a:xfrm rot="10150829" flipV="1">
            <a:off x="2650910" y="5588139"/>
            <a:ext cx="150632" cy="87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023" y="4495706"/>
            <a:ext cx="3228073" cy="1079073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9333" y="618953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6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942670" y="5964017"/>
            <a:ext cx="388074" cy="3868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7394240" y="580766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10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982802" y="5822084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>
                <a:solidFill>
                  <a:schemeClr val="bg1"/>
                </a:solidFill>
                <a:latin typeface="Allerton"/>
                <a:cs typeface="Allerton"/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2411481" y="2057428"/>
            <a:ext cx="6387336" cy="9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266101" y="954990"/>
            <a:ext cx="6762261" cy="0"/>
          </a:xfrm>
          <a:prstGeom prst="line">
            <a:avLst/>
          </a:prstGeom>
          <a:ln w="38100">
            <a:solidFill>
              <a:srgbClr val="26ADE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655474" y="649140"/>
            <a:ext cx="602766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0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56366" y="5054862"/>
            <a:ext cx="1033095" cy="6430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-3x10^8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22093" y="2859936"/>
            <a:ext cx="2231368" cy="837228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-152280" y="2823861"/>
            <a:ext cx="1631165" cy="73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Energy </a:t>
            </a:r>
          </a:p>
          <a:p>
            <a:r>
              <a:rPr lang="en-IE" sz="1600" dirty="0" smtClean="0">
                <a:solidFill>
                  <a:schemeClr val="bg1"/>
                </a:solidFill>
                <a:latin typeface="Allerton"/>
                <a:cs typeface="Allerton"/>
              </a:rPr>
              <a:t>(KJ/Day)</a:t>
            </a:r>
            <a:endParaRPr lang="en-IE" sz="16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180363" y="5691245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000" dirty="0" smtClean="0">
                <a:solidFill>
                  <a:schemeClr val="bg1"/>
                </a:solidFill>
                <a:latin typeface="Allerton"/>
                <a:cs typeface="Allerton"/>
              </a:rPr>
              <a:t>Mass (tons)</a:t>
            </a:r>
            <a:endParaRPr lang="en-IE" sz="2000" dirty="0">
              <a:solidFill>
                <a:schemeClr val="bg1"/>
              </a:solidFill>
              <a:latin typeface="Allerton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105642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l longevity hourg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15" y="-51779"/>
            <a:ext cx="4888685" cy="6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4342" b="17443"/>
          <a:stretch/>
        </p:blipFill>
        <p:spPr>
          <a:xfrm>
            <a:off x="-2703" y="4311579"/>
            <a:ext cx="4274727" cy="2546424"/>
          </a:xfrm>
          <a:prstGeom prst="rect">
            <a:avLst/>
          </a:prstGeom>
        </p:spPr>
      </p:pic>
      <p:pic>
        <p:nvPicPr>
          <p:cNvPr id="5" name="Picture 4" descr="Final longevity hourg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15" y="-51779"/>
            <a:ext cx="4888685" cy="6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777" y="-8273"/>
            <a:ext cx="4589962" cy="3584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342" b="17443"/>
          <a:stretch/>
        </p:blipFill>
        <p:spPr>
          <a:xfrm>
            <a:off x="-2703" y="4311579"/>
            <a:ext cx="4274727" cy="2546424"/>
          </a:xfrm>
          <a:prstGeom prst="rect">
            <a:avLst/>
          </a:prstGeom>
        </p:spPr>
      </p:pic>
      <p:pic>
        <p:nvPicPr>
          <p:cNvPr id="5" name="Picture 4" descr="Final longevity hourgla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15" y="-51779"/>
            <a:ext cx="4888685" cy="6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7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43781"/>
            <a:ext cx="9143999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7200" dirty="0" smtClean="0">
                <a:solidFill>
                  <a:srgbClr val="F27435"/>
                </a:solidFill>
                <a:latin typeface="Allerton"/>
                <a:cs typeface="Allerton"/>
              </a:rPr>
              <a:t>The evolution of foraging</a:t>
            </a:r>
            <a:endParaRPr lang="en-IE" sz="7200" dirty="0">
              <a:solidFill>
                <a:srgbClr val="F27435"/>
              </a:solidFill>
              <a:latin typeface="Allerton"/>
              <a:cs typeface="Allerto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" y="4664627"/>
            <a:ext cx="9143998" cy="1752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>
                <a:solidFill>
                  <a:srgbClr val="26ADE4"/>
                </a:solidFill>
              </a:rPr>
              <a:t>C</a:t>
            </a:r>
            <a:r>
              <a:rPr lang="en-IE" dirty="0" smtClean="0">
                <a:solidFill>
                  <a:srgbClr val="26ADE4"/>
                </a:solidFill>
              </a:rPr>
              <a:t>onstrain possible evolutionary trajectories</a:t>
            </a:r>
            <a:endParaRPr lang="en-IE" dirty="0">
              <a:solidFill>
                <a:srgbClr val="26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89300" y="5804861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-1379580" y="0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6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2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984309" y="-2902430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676" y="260312"/>
            <a:ext cx="10553210" cy="65976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472698" y="6014029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34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984309" y="-2902430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Rectangle 2"/>
          <p:cNvSpPr/>
          <p:nvPr/>
        </p:nvSpPr>
        <p:spPr>
          <a:xfrm>
            <a:off x="-1472698" y="6014029"/>
            <a:ext cx="11489843" cy="14512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" y="-1436177"/>
            <a:ext cx="9324146" cy="93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8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10520</TotalTime>
  <Words>240</Words>
  <Application>Microsoft Macintosh PowerPoint</Application>
  <PresentationFormat>On-screen Show (4:3)</PresentationFormat>
  <Paragraphs>132</Paragraphs>
  <Slides>28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 tail of two extremes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Healy</dc:creator>
  <cp:lastModifiedBy>Kevin Healy</cp:lastModifiedBy>
  <cp:revision>66</cp:revision>
  <dcterms:created xsi:type="dcterms:W3CDTF">2014-06-07T18:41:17Z</dcterms:created>
  <dcterms:modified xsi:type="dcterms:W3CDTF">2014-07-07T13:30:15Z</dcterms:modified>
</cp:coreProperties>
</file>